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59" r:id="rId6"/>
    <p:sldId id="260" r:id="rId7"/>
    <p:sldId id="262" r:id="rId8"/>
    <p:sldId id="264" r:id="rId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91"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013A5F-F6C5-46EF-94F5-C89657E9F37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320086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13A5F-F6C5-46EF-94F5-C89657E9F37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226468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13A5F-F6C5-46EF-94F5-C89657E9F37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212779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13A5F-F6C5-46EF-94F5-C89657E9F37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34071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13A5F-F6C5-46EF-94F5-C89657E9F37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17399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013A5F-F6C5-46EF-94F5-C89657E9F37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154869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013A5F-F6C5-46EF-94F5-C89657E9F37D}" type="datetimeFigureOut">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378367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013A5F-F6C5-46EF-94F5-C89657E9F37D}" type="datetimeFigureOut">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321938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13A5F-F6C5-46EF-94F5-C89657E9F37D}"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56339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13A5F-F6C5-46EF-94F5-C89657E9F37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89423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13A5F-F6C5-46EF-94F5-C89657E9F37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CCDC0-E75D-41FD-AACA-02B09A7058EE}" type="slidenum">
              <a:rPr lang="en-US" smtClean="0"/>
              <a:t>‹#›</a:t>
            </a:fld>
            <a:endParaRPr lang="en-US"/>
          </a:p>
        </p:txBody>
      </p:sp>
    </p:spTree>
    <p:extLst>
      <p:ext uri="{BB962C8B-B14F-4D97-AF65-F5344CB8AC3E}">
        <p14:creationId xmlns:p14="http://schemas.microsoft.com/office/powerpoint/2010/main" val="221551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13A5F-F6C5-46EF-94F5-C89657E9F37D}" type="datetimeFigureOut">
              <a:rPr lang="en-US" smtClean="0"/>
              <a:t>2/11/2016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CCDC0-E75D-41FD-AACA-02B09A7058EE}" type="slidenum">
              <a:rPr lang="en-US" smtClean="0"/>
              <a:t>‹#›</a:t>
            </a:fld>
            <a:endParaRPr lang="en-US"/>
          </a:p>
        </p:txBody>
      </p:sp>
    </p:spTree>
    <p:extLst>
      <p:ext uri="{BB962C8B-B14F-4D97-AF65-F5344CB8AC3E}">
        <p14:creationId xmlns:p14="http://schemas.microsoft.com/office/powerpoint/2010/main" val="882181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Pinnacle Foods Wishbone Launch Bottle </a:t>
            </a:r>
            <a:r>
              <a:rPr lang="en-US" b="1" dirty="0" err="1" smtClean="0"/>
              <a:t>Floorstand</a:t>
            </a:r>
            <a:endParaRPr lang="en-US" b="1" dirty="0"/>
          </a:p>
        </p:txBody>
      </p:sp>
      <p:sp>
        <p:nvSpPr>
          <p:cNvPr id="3" name="Subtitle 2"/>
          <p:cNvSpPr>
            <a:spLocks noGrp="1"/>
          </p:cNvSpPr>
          <p:nvPr>
            <p:ph type="subTitle" idx="1"/>
          </p:nvPr>
        </p:nvSpPr>
        <p:spPr/>
        <p:txBody>
          <a:bodyPr/>
          <a:lstStyle/>
          <a:p>
            <a:r>
              <a:rPr lang="en-US" dirty="0" smtClean="0"/>
              <a:t>March 2016 Display of the Month Submission</a:t>
            </a:r>
            <a:endParaRPr lang="en-US" dirty="0"/>
          </a:p>
        </p:txBody>
      </p:sp>
    </p:spTree>
    <p:extLst>
      <p:ext uri="{BB962C8B-B14F-4D97-AF65-F5344CB8AC3E}">
        <p14:creationId xmlns:p14="http://schemas.microsoft.com/office/powerpoint/2010/main" val="422174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Pinnacle Foods Wishbone Launch Bottle </a:t>
            </a:r>
            <a:r>
              <a:rPr lang="en-US" b="1" dirty="0" err="1"/>
              <a:t>Floorstand</a:t>
            </a:r>
            <a:endParaRPr lang="en-US" b="1" dirty="0"/>
          </a:p>
        </p:txBody>
      </p:sp>
      <p:pic>
        <p:nvPicPr>
          <p:cNvPr id="4" name="Picture 4" descr="http://anars.acosta.com/narsp/shadow/ObjectiveImagesPrimary.asp?IMAGEKEY=00F24KFX0&amp;table=AIAU&amp;num=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4260" y="2133600"/>
            <a:ext cx="4253228" cy="31899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1267" y="1738216"/>
            <a:ext cx="3186684" cy="4248912"/>
          </a:xfrm>
          <a:prstGeom prst="rect">
            <a:avLst/>
          </a:prstGeom>
        </p:spPr>
      </p:pic>
    </p:spTree>
    <p:extLst>
      <p:ext uri="{BB962C8B-B14F-4D97-AF65-F5344CB8AC3E}">
        <p14:creationId xmlns:p14="http://schemas.microsoft.com/office/powerpoint/2010/main" val="344497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0601" y="365760"/>
            <a:ext cx="4514969" cy="6019959"/>
          </a:xfrm>
          <a:prstGeom prst="rect">
            <a:avLst/>
          </a:prstGeom>
        </p:spPr>
      </p:pic>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5400000">
            <a:off x="942039" y="1119791"/>
            <a:ext cx="6032246" cy="4524184"/>
          </a:xfrm>
        </p:spPr>
      </p:pic>
    </p:spTree>
    <p:extLst>
      <p:ext uri="{BB962C8B-B14F-4D97-AF65-F5344CB8AC3E}">
        <p14:creationId xmlns:p14="http://schemas.microsoft.com/office/powerpoint/2010/main" val="50004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a:xfrm>
            <a:off x="838200" y="1825625"/>
            <a:ext cx="10515600" cy="2856103"/>
          </a:xfrm>
        </p:spPr>
        <p:txBody>
          <a:bodyPr>
            <a:normAutofit lnSpcReduction="10000"/>
          </a:bodyPr>
          <a:lstStyle/>
          <a:p>
            <a:r>
              <a:rPr lang="en-US" dirty="0" smtClean="0"/>
              <a:t>The objective was to </a:t>
            </a:r>
            <a:r>
              <a:rPr lang="en-US" dirty="0"/>
              <a:t>c</a:t>
            </a:r>
            <a:r>
              <a:rPr lang="en-US" dirty="0" smtClean="0"/>
              <a:t>reate an eye-catching </a:t>
            </a:r>
            <a:r>
              <a:rPr lang="en-US" dirty="0"/>
              <a:t>d</a:t>
            </a:r>
            <a:r>
              <a:rPr lang="en-US" dirty="0" smtClean="0"/>
              <a:t>isplay vehicle for the Grocery channel to support the launch of (2) new product lines under the Wishbone salad dressing brand. Display needs to communicate the launch and promote trial purchases</a:t>
            </a:r>
          </a:p>
          <a:p>
            <a:pPr lvl="1"/>
            <a:r>
              <a:rPr lang="en-US" i="1" dirty="0"/>
              <a:t>Wish-Bone E.V.O.O.</a:t>
            </a:r>
            <a:r>
              <a:rPr lang="en-US" dirty="0"/>
              <a:t> dressings combine the goodness of extra virgin olive oil with Wish-Bone's signature blend of vinegars and spices.</a:t>
            </a:r>
          </a:p>
          <a:p>
            <a:pPr lvl="1"/>
            <a:r>
              <a:rPr lang="en-US" i="1" dirty="0"/>
              <a:t>Wish-Bone Ristorante</a:t>
            </a:r>
            <a:r>
              <a:rPr lang="en-US" dirty="0"/>
              <a:t> </a:t>
            </a:r>
            <a:r>
              <a:rPr lang="en-US" i="1" dirty="0" err="1"/>
              <a:t>Italiano</a:t>
            </a:r>
            <a:r>
              <a:rPr lang="en-US" dirty="0"/>
              <a:t> dressings showcase varieties inspired by the most popular flavors served at leading Italian restaurants.</a:t>
            </a:r>
          </a:p>
          <a:p>
            <a:pPr marL="0" indent="0">
              <a:buNone/>
            </a:pPr>
            <a:endParaRPr lang="en-US" dirty="0"/>
          </a:p>
        </p:txBody>
      </p:sp>
      <p:pic>
        <p:nvPicPr>
          <p:cNvPr id="1026" name="Picture 2" descr="Wish-Bone launches E.V.O.O. and Ristorante Itali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3414" y="4681728"/>
            <a:ext cx="4965065" cy="17129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ish-Bone launches E.V.O.O and Ristorante Italian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68055" y="4816665"/>
            <a:ext cx="1514729" cy="165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12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r>
              <a:rPr lang="en-US" b="1" dirty="0" smtClean="0"/>
              <a:t>The </a:t>
            </a:r>
            <a:r>
              <a:rPr lang="en-US" b="1" dirty="0"/>
              <a:t>Solution:</a:t>
            </a:r>
            <a:r>
              <a:rPr lang="en-US" dirty="0"/>
              <a:t> </a:t>
            </a:r>
            <a:r>
              <a:rPr lang="en-US" dirty="0" smtClean="0"/>
              <a:t>Created an engaging, functional </a:t>
            </a:r>
            <a:r>
              <a:rPr lang="en-US" dirty="0" err="1" smtClean="0"/>
              <a:t>floorstand</a:t>
            </a:r>
            <a:r>
              <a:rPr lang="en-US" dirty="0" smtClean="0"/>
              <a:t> that leverages the new product packaging. We mimicked the new bottle shape in a larger than life display. The graphics were developed to compliment both product lines and communicate the exciting launch from the Iconic Wishbone brand.</a:t>
            </a:r>
            <a:endParaRPr lang="en-US" dirty="0"/>
          </a:p>
        </p:txBody>
      </p:sp>
    </p:spTree>
    <p:extLst>
      <p:ext uri="{BB962C8B-B14F-4D97-AF65-F5344CB8AC3E}">
        <p14:creationId xmlns:p14="http://schemas.microsoft.com/office/powerpoint/2010/main" val="191149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Insights:</a:t>
            </a:r>
            <a:endParaRPr lang="en-US" b="1" dirty="0"/>
          </a:p>
        </p:txBody>
      </p:sp>
      <p:sp>
        <p:nvSpPr>
          <p:cNvPr id="3" name="Content Placeholder 2"/>
          <p:cNvSpPr>
            <a:spLocks noGrp="1"/>
          </p:cNvSpPr>
          <p:nvPr>
            <p:ph idx="1"/>
          </p:nvPr>
        </p:nvSpPr>
        <p:spPr/>
        <p:txBody>
          <a:bodyPr/>
          <a:lstStyle/>
          <a:p>
            <a:r>
              <a:rPr lang="en-US" b="1" dirty="0"/>
              <a:t>What makes the display different:</a:t>
            </a:r>
            <a:r>
              <a:rPr lang="en-US" dirty="0"/>
              <a:t> </a:t>
            </a:r>
            <a:r>
              <a:rPr lang="en-US" dirty="0" smtClean="0"/>
              <a:t>The display has a very premium look compared to typical grocery displays. The display is pre-packed with product and is fully assembled. The design makes setting-up at store level effortless. The larger than life look has stopping power to quickly engage the shopper calling attention to the new product</a:t>
            </a:r>
          </a:p>
          <a:p>
            <a:r>
              <a:rPr lang="en-US" b="1" dirty="0"/>
              <a:t>What is the clear compelling message</a:t>
            </a:r>
            <a:r>
              <a:rPr lang="en-US" b="1" dirty="0" smtClean="0"/>
              <a:t>: </a:t>
            </a:r>
            <a:r>
              <a:rPr lang="en-US" dirty="0" smtClean="0"/>
              <a:t>The display screams new product and uses brand equity to educate the shopper</a:t>
            </a:r>
            <a:endParaRPr lang="en-US" dirty="0"/>
          </a:p>
          <a:p>
            <a:endParaRPr lang="en-US" dirty="0"/>
          </a:p>
          <a:p>
            <a:endParaRPr lang="en-US" dirty="0"/>
          </a:p>
        </p:txBody>
      </p:sp>
    </p:spTree>
    <p:extLst>
      <p:ext uri="{BB962C8B-B14F-4D97-AF65-F5344CB8AC3E}">
        <p14:creationId xmlns:p14="http://schemas.microsoft.com/office/powerpoint/2010/main" val="291434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Insights:</a:t>
            </a:r>
            <a:endParaRPr lang="en-US" b="1" dirty="0"/>
          </a:p>
        </p:txBody>
      </p:sp>
      <p:sp>
        <p:nvSpPr>
          <p:cNvPr id="3" name="Content Placeholder 2"/>
          <p:cNvSpPr>
            <a:spLocks noGrp="1"/>
          </p:cNvSpPr>
          <p:nvPr>
            <p:ph idx="1"/>
          </p:nvPr>
        </p:nvSpPr>
        <p:spPr/>
        <p:txBody>
          <a:bodyPr>
            <a:normAutofit/>
          </a:bodyPr>
          <a:lstStyle/>
          <a:p>
            <a:r>
              <a:rPr lang="en-US" b="1" dirty="0"/>
              <a:t>How does the display command attention</a:t>
            </a:r>
            <a:r>
              <a:rPr lang="en-US" dirty="0"/>
              <a:t>: The use of </a:t>
            </a:r>
            <a:r>
              <a:rPr lang="en-US" dirty="0" smtClean="0"/>
              <a:t>the bottle shape in such a larger than life size helps initiate the shopper to engage with the product. The different shelf areas help separate and feature the different new flavor.</a:t>
            </a:r>
            <a:endParaRPr lang="en-US" dirty="0"/>
          </a:p>
        </p:txBody>
      </p:sp>
    </p:spTree>
    <p:extLst>
      <p:ext uri="{BB962C8B-B14F-4D97-AF65-F5344CB8AC3E}">
        <p14:creationId xmlns:p14="http://schemas.microsoft.com/office/powerpoint/2010/main" val="76148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Instore</a:t>
            </a:r>
            <a:r>
              <a:rPr lang="en-US" b="1" dirty="0" smtClean="0"/>
              <a:t> Life Cycle:</a:t>
            </a:r>
            <a:endParaRPr lang="en-US" b="1" dirty="0"/>
          </a:p>
        </p:txBody>
      </p:sp>
      <p:sp>
        <p:nvSpPr>
          <p:cNvPr id="3" name="Content Placeholder 2"/>
          <p:cNvSpPr>
            <a:spLocks noGrp="1"/>
          </p:cNvSpPr>
          <p:nvPr>
            <p:ph idx="1"/>
          </p:nvPr>
        </p:nvSpPr>
        <p:spPr/>
        <p:txBody>
          <a:bodyPr/>
          <a:lstStyle/>
          <a:p>
            <a:r>
              <a:rPr lang="en-US" b="1" dirty="0"/>
              <a:t>What is the project duration of the display In store:</a:t>
            </a:r>
            <a:r>
              <a:rPr lang="en-US" dirty="0"/>
              <a:t> Intended life of the display is </a:t>
            </a:r>
            <a:r>
              <a:rPr lang="en-US" dirty="0" smtClean="0"/>
              <a:t>15 to 30 </a:t>
            </a:r>
            <a:r>
              <a:rPr lang="en-US" dirty="0"/>
              <a:t>days. This display </a:t>
            </a:r>
            <a:r>
              <a:rPr lang="en-US" dirty="0" smtClean="0"/>
              <a:t>started to ship early February in sync with the product launch</a:t>
            </a:r>
          </a:p>
          <a:p>
            <a:r>
              <a:rPr lang="en-US" dirty="0" smtClean="0"/>
              <a:t>Quantity: 15,000- first run</a:t>
            </a:r>
            <a:endParaRPr lang="en-US" dirty="0"/>
          </a:p>
        </p:txBody>
      </p:sp>
    </p:spTree>
    <p:extLst>
      <p:ext uri="{BB962C8B-B14F-4D97-AF65-F5344CB8AC3E}">
        <p14:creationId xmlns:p14="http://schemas.microsoft.com/office/powerpoint/2010/main" val="4195561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1283</TotalTime>
  <Words>285</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Pinnacle Foods Wishbone Launch Bottle Floorstand</vt:lpstr>
      <vt:lpstr>Pinnacle Foods Wishbone Launch Bottle Floorstand</vt:lpstr>
      <vt:lpstr>PowerPoint Presentation</vt:lpstr>
      <vt:lpstr>Objective:</vt:lpstr>
      <vt:lpstr>Objective:</vt:lpstr>
      <vt:lpstr>Insights:</vt:lpstr>
      <vt:lpstr>Insights:</vt:lpstr>
      <vt:lpstr>Instore Life Cycle: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Logitech Staples Canada PC Gaming and Color Collection Half Pallets</dc:title>
  <dc:creator>Foster, David</dc:creator>
  <cp:lastModifiedBy>Karp, Jayson</cp:lastModifiedBy>
  <cp:revision>16</cp:revision>
  <cp:lastPrinted>2016-02-10T16:31:16Z</cp:lastPrinted>
  <dcterms:created xsi:type="dcterms:W3CDTF">2016-01-12T15:41:17Z</dcterms:created>
  <dcterms:modified xsi:type="dcterms:W3CDTF">2016-02-11T13:50:38Z</dcterms:modified>
</cp:coreProperties>
</file>