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7" r:id="rId4"/>
    <p:sldId id="276" r:id="rId5"/>
    <p:sldId id="278" r:id="rId6"/>
    <p:sldId id="257" r:id="rId7"/>
    <p:sldId id="260" r:id="rId8"/>
    <p:sldId id="273" r:id="rId9"/>
    <p:sldId id="27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C008B"/>
    <a:srgbClr val="2CE6E7"/>
    <a:srgbClr val="104ACB"/>
    <a:srgbClr val="224BE9"/>
    <a:srgbClr val="0900F5"/>
    <a:srgbClr val="0800E2"/>
    <a:srgbClr val="0616EF"/>
    <a:srgbClr val="E600A2"/>
    <a:srgbClr val="F600D5"/>
    <a:srgbClr val="EE00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p:scale>
          <a:sx n="125" d="100"/>
          <a:sy n="125" d="100"/>
        </p:scale>
        <p:origin x="-696" y="-192"/>
      </p:cViewPr>
      <p:guideLst>
        <p:guide orient="horz" pos="2160"/>
        <p:guide pos="3840"/>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printerSettings" Target="printerSettings/printerSettings1.bin"/><Relationship Id="rId12" Type="http://schemas.openxmlformats.org/officeDocument/2006/relationships/presProps" Target="presProps.xml"/><Relationship Id="rId13" Type="http://schemas.openxmlformats.org/officeDocument/2006/relationships/viewProps" Target="viewProps.xml"/><Relationship Id="rId14" Type="http://schemas.openxmlformats.org/officeDocument/2006/relationships/theme" Target="theme/theme1.xml"/><Relationship Id="rId15"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B9013A5F-F6C5-46EF-94F5-C89657E9F37D}" type="datetimeFigureOut">
              <a:rPr lang="en-US" smtClean="0"/>
              <a:t>8/10/16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1CCDC0-E75D-41FD-AACA-02B09A7058EE}" type="slidenum">
              <a:rPr lang="en-US" smtClean="0"/>
              <a:t>‹#›</a:t>
            </a:fld>
            <a:endParaRPr lang="en-US" dirty="0"/>
          </a:p>
        </p:txBody>
      </p:sp>
    </p:spTree>
    <p:extLst>
      <p:ext uri="{BB962C8B-B14F-4D97-AF65-F5344CB8AC3E}">
        <p14:creationId xmlns:p14="http://schemas.microsoft.com/office/powerpoint/2010/main" val="32008668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013A5F-F6C5-46EF-94F5-C89657E9F37D}" type="datetimeFigureOut">
              <a:rPr lang="en-US" smtClean="0"/>
              <a:t>8/10/16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1CCDC0-E75D-41FD-AACA-02B09A7058EE}" type="slidenum">
              <a:rPr lang="en-US" smtClean="0"/>
              <a:t>‹#›</a:t>
            </a:fld>
            <a:endParaRPr lang="en-US" dirty="0"/>
          </a:p>
        </p:txBody>
      </p:sp>
    </p:spTree>
    <p:extLst>
      <p:ext uri="{BB962C8B-B14F-4D97-AF65-F5344CB8AC3E}">
        <p14:creationId xmlns:p14="http://schemas.microsoft.com/office/powerpoint/2010/main" val="22646853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013A5F-F6C5-46EF-94F5-C89657E9F37D}" type="datetimeFigureOut">
              <a:rPr lang="en-US" smtClean="0"/>
              <a:t>8/10/16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1CCDC0-E75D-41FD-AACA-02B09A7058EE}" type="slidenum">
              <a:rPr lang="en-US" smtClean="0"/>
              <a:t>‹#›</a:t>
            </a:fld>
            <a:endParaRPr lang="en-US" dirty="0"/>
          </a:p>
        </p:txBody>
      </p:sp>
    </p:spTree>
    <p:extLst>
      <p:ext uri="{BB962C8B-B14F-4D97-AF65-F5344CB8AC3E}">
        <p14:creationId xmlns:p14="http://schemas.microsoft.com/office/powerpoint/2010/main" val="21277954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9013A5F-F6C5-46EF-94F5-C89657E9F37D}" type="datetimeFigureOut">
              <a:rPr lang="en-US" smtClean="0"/>
              <a:t>8/10/16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1CCDC0-E75D-41FD-AACA-02B09A7058EE}" type="slidenum">
              <a:rPr lang="en-US" smtClean="0"/>
              <a:t>‹#›</a:t>
            </a:fld>
            <a:endParaRPr lang="en-US" dirty="0"/>
          </a:p>
        </p:txBody>
      </p:sp>
    </p:spTree>
    <p:extLst>
      <p:ext uri="{BB962C8B-B14F-4D97-AF65-F5344CB8AC3E}">
        <p14:creationId xmlns:p14="http://schemas.microsoft.com/office/powerpoint/2010/main" val="3407196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9013A5F-F6C5-46EF-94F5-C89657E9F37D}" type="datetimeFigureOut">
              <a:rPr lang="en-US" smtClean="0"/>
              <a:t>8/10/16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A1CCDC0-E75D-41FD-AACA-02B09A7058EE}" type="slidenum">
              <a:rPr lang="en-US" smtClean="0"/>
              <a:t>‹#›</a:t>
            </a:fld>
            <a:endParaRPr lang="en-US" dirty="0"/>
          </a:p>
        </p:txBody>
      </p:sp>
    </p:spTree>
    <p:extLst>
      <p:ext uri="{BB962C8B-B14F-4D97-AF65-F5344CB8AC3E}">
        <p14:creationId xmlns:p14="http://schemas.microsoft.com/office/powerpoint/2010/main" val="1739930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B9013A5F-F6C5-46EF-94F5-C89657E9F37D}" type="datetimeFigureOut">
              <a:rPr lang="en-US" smtClean="0"/>
              <a:t>8/10/16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1CCDC0-E75D-41FD-AACA-02B09A7058EE}" type="slidenum">
              <a:rPr lang="en-US" smtClean="0"/>
              <a:t>‹#›</a:t>
            </a:fld>
            <a:endParaRPr lang="en-US" dirty="0"/>
          </a:p>
        </p:txBody>
      </p:sp>
    </p:spTree>
    <p:extLst>
      <p:ext uri="{BB962C8B-B14F-4D97-AF65-F5344CB8AC3E}">
        <p14:creationId xmlns:p14="http://schemas.microsoft.com/office/powerpoint/2010/main" val="15486909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B9013A5F-F6C5-46EF-94F5-C89657E9F37D}" type="datetimeFigureOut">
              <a:rPr lang="en-US" smtClean="0"/>
              <a:t>8/10/16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A1CCDC0-E75D-41FD-AACA-02B09A7058EE}" type="slidenum">
              <a:rPr lang="en-US" smtClean="0"/>
              <a:t>‹#›</a:t>
            </a:fld>
            <a:endParaRPr lang="en-US" dirty="0"/>
          </a:p>
        </p:txBody>
      </p:sp>
    </p:spTree>
    <p:extLst>
      <p:ext uri="{BB962C8B-B14F-4D97-AF65-F5344CB8AC3E}">
        <p14:creationId xmlns:p14="http://schemas.microsoft.com/office/powerpoint/2010/main" val="37836712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9013A5F-F6C5-46EF-94F5-C89657E9F37D}" type="datetimeFigureOut">
              <a:rPr lang="en-US" smtClean="0"/>
              <a:t>8/10/16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A1CCDC0-E75D-41FD-AACA-02B09A7058EE}" type="slidenum">
              <a:rPr lang="en-US" smtClean="0"/>
              <a:t>‹#›</a:t>
            </a:fld>
            <a:endParaRPr lang="en-US" dirty="0"/>
          </a:p>
        </p:txBody>
      </p:sp>
    </p:spTree>
    <p:extLst>
      <p:ext uri="{BB962C8B-B14F-4D97-AF65-F5344CB8AC3E}">
        <p14:creationId xmlns:p14="http://schemas.microsoft.com/office/powerpoint/2010/main" val="32193875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9013A5F-F6C5-46EF-94F5-C89657E9F37D}" type="datetimeFigureOut">
              <a:rPr lang="en-US" smtClean="0"/>
              <a:t>8/10/16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A1CCDC0-E75D-41FD-AACA-02B09A7058EE}" type="slidenum">
              <a:rPr lang="en-US" smtClean="0"/>
              <a:t>‹#›</a:t>
            </a:fld>
            <a:endParaRPr lang="en-US" dirty="0"/>
          </a:p>
        </p:txBody>
      </p:sp>
    </p:spTree>
    <p:extLst>
      <p:ext uri="{BB962C8B-B14F-4D97-AF65-F5344CB8AC3E}">
        <p14:creationId xmlns:p14="http://schemas.microsoft.com/office/powerpoint/2010/main" val="5633989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013A5F-F6C5-46EF-94F5-C89657E9F37D}" type="datetimeFigureOut">
              <a:rPr lang="en-US" smtClean="0"/>
              <a:t>8/10/16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1CCDC0-E75D-41FD-AACA-02B09A7058EE}" type="slidenum">
              <a:rPr lang="en-US" smtClean="0"/>
              <a:t>‹#›</a:t>
            </a:fld>
            <a:endParaRPr lang="en-US" dirty="0"/>
          </a:p>
        </p:txBody>
      </p:sp>
    </p:spTree>
    <p:extLst>
      <p:ext uri="{BB962C8B-B14F-4D97-AF65-F5344CB8AC3E}">
        <p14:creationId xmlns:p14="http://schemas.microsoft.com/office/powerpoint/2010/main" val="894234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9013A5F-F6C5-46EF-94F5-C89657E9F37D}" type="datetimeFigureOut">
              <a:rPr lang="en-US" smtClean="0"/>
              <a:t>8/10/16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A1CCDC0-E75D-41FD-AACA-02B09A7058EE}" type="slidenum">
              <a:rPr lang="en-US" smtClean="0"/>
              <a:t>‹#›</a:t>
            </a:fld>
            <a:endParaRPr lang="en-US" dirty="0"/>
          </a:p>
        </p:txBody>
      </p:sp>
    </p:spTree>
    <p:extLst>
      <p:ext uri="{BB962C8B-B14F-4D97-AF65-F5344CB8AC3E}">
        <p14:creationId xmlns:p14="http://schemas.microsoft.com/office/powerpoint/2010/main" val="221551411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9013A5F-F6C5-46EF-94F5-C89657E9F37D}" type="datetimeFigureOut">
              <a:rPr lang="en-US" smtClean="0"/>
              <a:t>8/10/16</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1CCDC0-E75D-41FD-AACA-02B09A7058EE}" type="slidenum">
              <a:rPr lang="en-US" smtClean="0"/>
              <a:t>‹#›</a:t>
            </a:fld>
            <a:endParaRPr lang="en-US" dirty="0"/>
          </a:p>
        </p:txBody>
      </p:sp>
    </p:spTree>
    <p:extLst>
      <p:ext uri="{BB962C8B-B14F-4D97-AF65-F5344CB8AC3E}">
        <p14:creationId xmlns:p14="http://schemas.microsoft.com/office/powerpoint/2010/main" val="8821811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gif"/><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5" Type="http://schemas.openxmlformats.org/officeDocument/2006/relationships/image" Target="../media/image6.jpg"/><Relationship Id="rId6" Type="http://schemas.openxmlformats.org/officeDocument/2006/relationships/image" Target="../media/image7.jpg"/><Relationship Id="rId7" Type="http://schemas.openxmlformats.org/officeDocument/2006/relationships/image" Target="../media/image8.jpg"/><Relationship Id="rId8" Type="http://schemas.openxmlformats.org/officeDocument/2006/relationships/image" Target="../media/image9.jpg"/><Relationship Id="rId9" Type="http://schemas.openxmlformats.org/officeDocument/2006/relationships/image" Target="../media/image10.jp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5" Type="http://schemas.openxmlformats.org/officeDocument/2006/relationships/image" Target="../media/image13.jpeg"/><Relationship Id="rId6" Type="http://schemas.openxmlformats.org/officeDocument/2006/relationships/image" Target="../media/image14.jpeg"/><Relationship Id="rId7" Type="http://schemas.openxmlformats.org/officeDocument/2006/relationships/image" Target="../media/image15.jpeg"/><Relationship Id="rId8" Type="http://schemas.openxmlformats.org/officeDocument/2006/relationships/image" Target="../media/image16.jpe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G"/><Relationship Id="rId5" Type="http://schemas.openxmlformats.org/officeDocument/2006/relationships/image" Target="../media/image19.jpeg"/><Relationship Id="rId6" Type="http://schemas.openxmlformats.org/officeDocument/2006/relationships/image" Target="../media/image20.jpe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image" Target="../media/image21.JPG"/><Relationship Id="rId4" Type="http://schemas.openxmlformats.org/officeDocument/2006/relationships/image" Target="../media/image22.jpeg"/><Relationship Id="rId5" Type="http://schemas.openxmlformats.org/officeDocument/2006/relationships/image" Target="../media/image23.jpeg"/><Relationship Id="rId6"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4" Type="http://schemas.openxmlformats.org/officeDocument/2006/relationships/image" Target="../media/image26.jpeg"/><Relationship Id="rId1" Type="http://schemas.openxmlformats.org/officeDocument/2006/relationships/slideLayout" Target="../slideLayouts/slideLayout2.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GNI 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72558" y="6280949"/>
            <a:ext cx="1585208" cy="379459"/>
          </a:xfrm>
          <a:prstGeom prst="rect">
            <a:avLst/>
          </a:prstGeom>
        </p:spPr>
      </p:pic>
      <p:pic>
        <p:nvPicPr>
          <p:cNvPr id="3" name="Picture 2" descr="754px-Pepsi_logo_2014.svg.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394423" y="406401"/>
            <a:ext cx="3228377" cy="4380146"/>
          </a:xfrm>
          <a:prstGeom prst="rect">
            <a:avLst/>
          </a:prstGeom>
          <a:effectLst>
            <a:outerShdw blurRad="292100" dist="38100" dir="2700000" sx="103000" sy="103000" algn="tl" rotWithShape="0">
              <a:srgbClr val="000000">
                <a:alpha val="43000"/>
              </a:srgbClr>
            </a:outerShdw>
          </a:effectLst>
        </p:spPr>
      </p:pic>
      <p:pic>
        <p:nvPicPr>
          <p:cNvPr id="4" name="Picture 3" descr="dwuw5lojnwsj12vfe0hfa6z47.gif"/>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310120" y="396240"/>
            <a:ext cx="3398520" cy="4471737"/>
          </a:xfrm>
          <a:prstGeom prst="rect">
            <a:avLst/>
          </a:prstGeom>
          <a:effectLst>
            <a:outerShdw blurRad="292100" dist="38100" dir="2700000" sx="103000" sy="103000" algn="tl" rotWithShape="0">
              <a:srgbClr val="000000">
                <a:alpha val="43000"/>
              </a:srgbClr>
            </a:outerShdw>
          </a:effectLst>
        </p:spPr>
      </p:pic>
      <p:sp>
        <p:nvSpPr>
          <p:cNvPr id="7" name="Rectangle 6"/>
          <p:cNvSpPr/>
          <p:nvPr/>
        </p:nvSpPr>
        <p:spPr>
          <a:xfrm>
            <a:off x="304800" y="5323840"/>
            <a:ext cx="11541760" cy="74168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FF0000"/>
              </a:solidFill>
            </a:endParaRPr>
          </a:p>
        </p:txBody>
      </p:sp>
      <p:sp>
        <p:nvSpPr>
          <p:cNvPr id="11" name="TextBox 10"/>
          <p:cNvSpPr txBox="1"/>
          <p:nvPr/>
        </p:nvSpPr>
        <p:spPr>
          <a:xfrm>
            <a:off x="939584" y="5375707"/>
            <a:ext cx="10449776" cy="584776"/>
          </a:xfrm>
          <a:prstGeom prst="rect">
            <a:avLst/>
          </a:prstGeom>
          <a:noFill/>
        </p:spPr>
        <p:txBody>
          <a:bodyPr wrap="square" rtlCol="0">
            <a:spAutoFit/>
          </a:bodyPr>
          <a:lstStyle/>
          <a:p>
            <a:r>
              <a:rPr lang="en-US" sz="3200" b="1" dirty="0" smtClean="0">
                <a:solidFill>
                  <a:schemeClr val="bg1"/>
                </a:solidFill>
                <a:latin typeface="Helvetica"/>
                <a:cs typeface="Helvetica"/>
              </a:rPr>
              <a:t>ARE YOU READY FOR SOME FOOTBALL …. OR ???</a:t>
            </a:r>
            <a:endParaRPr lang="en-US" sz="3200" b="1" dirty="0">
              <a:solidFill>
                <a:schemeClr val="bg1"/>
              </a:solidFill>
              <a:latin typeface="Helvetica"/>
              <a:cs typeface="Helvetica"/>
            </a:endParaRPr>
          </a:p>
        </p:txBody>
      </p:sp>
      <p:sp>
        <p:nvSpPr>
          <p:cNvPr id="8" name="Oval 7"/>
          <p:cNvSpPr/>
          <p:nvPr/>
        </p:nvSpPr>
        <p:spPr>
          <a:xfrm>
            <a:off x="5201920" y="1727200"/>
            <a:ext cx="1473200" cy="1473200"/>
          </a:xfrm>
          <a:prstGeom prst="ellipse">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6" name="TextBox 5"/>
          <p:cNvSpPr txBox="1"/>
          <p:nvPr/>
        </p:nvSpPr>
        <p:spPr>
          <a:xfrm>
            <a:off x="5212080" y="599440"/>
            <a:ext cx="1746539" cy="3170099"/>
          </a:xfrm>
          <a:prstGeom prst="rect">
            <a:avLst/>
          </a:prstGeom>
          <a:noFill/>
        </p:spPr>
        <p:txBody>
          <a:bodyPr wrap="square" rtlCol="0">
            <a:spAutoFit/>
          </a:bodyPr>
          <a:lstStyle/>
          <a:p>
            <a:r>
              <a:rPr lang="en-US" sz="20000" dirty="0">
                <a:solidFill>
                  <a:schemeClr val="bg1"/>
                </a:solidFill>
              </a:rPr>
              <a:t>+</a:t>
            </a:r>
          </a:p>
        </p:txBody>
      </p:sp>
    </p:spTree>
    <p:extLst>
      <p:ext uri="{BB962C8B-B14F-4D97-AF65-F5344CB8AC3E}">
        <p14:creationId xmlns:p14="http://schemas.microsoft.com/office/powerpoint/2010/main" val="4221740618"/>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3244" y="-238783"/>
            <a:ext cx="10515600" cy="1325563"/>
          </a:xfrm>
          <a:effectLst>
            <a:outerShdw blurRad="50800" dist="38100" dir="2700000" algn="tl" rotWithShape="0">
              <a:prstClr val="black">
                <a:alpha val="40000"/>
              </a:prstClr>
            </a:outerShdw>
          </a:effectLst>
        </p:spPr>
        <p:txBody>
          <a:bodyPr>
            <a:normAutofit/>
          </a:bodyPr>
          <a:lstStyle/>
          <a:p>
            <a:r>
              <a:rPr lang="en-US" sz="3600" i="1" dirty="0" smtClean="0">
                <a:solidFill>
                  <a:schemeClr val="accent1">
                    <a:lumMod val="75000"/>
                  </a:schemeClr>
                </a:solidFill>
                <a:latin typeface="Helvetica"/>
                <a:cs typeface="Helvetica"/>
              </a:rPr>
              <a:t>Objective/Solution</a:t>
            </a:r>
            <a:endParaRPr lang="en-US" sz="3600" i="1" dirty="0">
              <a:solidFill>
                <a:schemeClr val="accent1">
                  <a:lumMod val="75000"/>
                </a:schemeClr>
              </a:solidFill>
              <a:latin typeface="Helvetica"/>
              <a:cs typeface="Helvetica"/>
            </a:endParaRPr>
          </a:p>
        </p:txBody>
      </p:sp>
      <p:pic>
        <p:nvPicPr>
          <p:cNvPr id="10" name="Picture 9" descr="GNI 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72558" y="6280949"/>
            <a:ext cx="1585208" cy="379459"/>
          </a:xfrm>
          <a:prstGeom prst="rect">
            <a:avLst/>
          </a:prstGeom>
        </p:spPr>
      </p:pic>
      <p:sp>
        <p:nvSpPr>
          <p:cNvPr id="3" name="Rectangle 2"/>
          <p:cNvSpPr/>
          <p:nvPr/>
        </p:nvSpPr>
        <p:spPr>
          <a:xfrm>
            <a:off x="402224" y="740287"/>
            <a:ext cx="11393536" cy="5888280"/>
          </a:xfrm>
          <a:prstGeom prst="rect">
            <a:avLst/>
          </a:prstGeom>
        </p:spPr>
        <p:txBody>
          <a:bodyPr wrap="square">
            <a:spAutoFit/>
          </a:bodyPr>
          <a:lstStyle/>
          <a:p>
            <a:pPr>
              <a:lnSpc>
                <a:spcPct val="90000"/>
              </a:lnSpc>
            </a:pPr>
            <a:r>
              <a:rPr lang="en-US" sz="2600" dirty="0"/>
              <a:t>The </a:t>
            </a:r>
            <a:r>
              <a:rPr lang="en-US" sz="2600" b="1" dirty="0"/>
              <a:t>objective</a:t>
            </a:r>
            <a:r>
              <a:rPr lang="en-US" sz="2600" dirty="0"/>
              <a:t> was to </a:t>
            </a:r>
            <a:r>
              <a:rPr lang="en-US" sz="2600" dirty="0" smtClean="0"/>
              <a:t>develop a solution that would eliminate the time consuming task of building large format in-store (actual) product stack promotions, while maintaining the visual impact of these creative executions. The initial challenge was to develop an “Emoji” configuration, but Pepsi redirected us to an “NFL” aesthetic.   </a:t>
            </a:r>
          </a:p>
          <a:p>
            <a:pPr>
              <a:lnSpc>
                <a:spcPct val="90000"/>
              </a:lnSpc>
            </a:pPr>
            <a:endParaRPr lang="en-US" sz="2800" dirty="0"/>
          </a:p>
          <a:p>
            <a:pPr>
              <a:lnSpc>
                <a:spcPct val="90000"/>
              </a:lnSpc>
            </a:pPr>
            <a:r>
              <a:rPr lang="en-US" sz="2600" b="1" dirty="0" smtClean="0"/>
              <a:t>Solution (</a:t>
            </a:r>
            <a:r>
              <a:rPr lang="en-US" sz="2600" b="1" dirty="0" smtClean="0">
                <a:solidFill>
                  <a:srgbClr val="FF0000"/>
                </a:solidFill>
              </a:rPr>
              <a:t>Pepsi “NFL” Product Wall</a:t>
            </a:r>
            <a:r>
              <a:rPr lang="en-US" sz="2600" b="1" dirty="0" smtClean="0"/>
              <a:t>):</a:t>
            </a:r>
            <a:r>
              <a:rPr lang="en-US" sz="2600" dirty="0" smtClean="0"/>
              <a:t> A corrugate (freestanding) two sided wall “dressed” w/ stacked product imagery (litho mounted components) is the main building block for this spectacular product representation.  By design, the entire wall is slotted to receive lugged components of various sizes and complexities (details that further replicate the actual case promotions found at retail).   </a:t>
            </a:r>
          </a:p>
          <a:p>
            <a:pPr>
              <a:lnSpc>
                <a:spcPct val="90000"/>
              </a:lnSpc>
            </a:pPr>
            <a:endParaRPr lang="en-US" sz="2600" dirty="0" smtClean="0"/>
          </a:p>
          <a:p>
            <a:pPr marL="457200" indent="-457200">
              <a:lnSpc>
                <a:spcPct val="90000"/>
              </a:lnSpc>
              <a:buFont typeface="Arial"/>
              <a:buChar char="•"/>
            </a:pPr>
            <a:r>
              <a:rPr lang="en-US" sz="2600" dirty="0" smtClean="0"/>
              <a:t>All “real”product is for sale.  Nothing is sacrificed for the wall build…again all corrugate construction. </a:t>
            </a:r>
          </a:p>
          <a:p>
            <a:pPr marL="457200" indent="-457200">
              <a:lnSpc>
                <a:spcPct val="90000"/>
              </a:lnSpc>
              <a:buFont typeface="Arial"/>
              <a:buChar char="•"/>
            </a:pPr>
            <a:r>
              <a:rPr lang="en-US" sz="2600" dirty="0" smtClean="0"/>
              <a:t>Lightweight and easily installed structure eliminates all safety issues, as this system is built from the floor up (w/o the use of ladders).</a:t>
            </a:r>
          </a:p>
          <a:p>
            <a:pPr marL="457200" indent="-457200">
              <a:lnSpc>
                <a:spcPct val="90000"/>
              </a:lnSpc>
              <a:buFont typeface="Arial"/>
              <a:buChar char="•"/>
            </a:pPr>
            <a:r>
              <a:rPr lang="en-US" sz="2600" dirty="0" smtClean="0"/>
              <a:t>Easily updated w/ new lugs. </a:t>
            </a:r>
            <a:endParaRPr lang="en-US" sz="2600" dirty="0"/>
          </a:p>
        </p:txBody>
      </p:sp>
    </p:spTree>
    <p:extLst>
      <p:ext uri="{BB962C8B-B14F-4D97-AF65-F5344CB8AC3E}">
        <p14:creationId xmlns:p14="http://schemas.microsoft.com/office/powerpoint/2010/main" val="386140945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NI 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72558" y="6280949"/>
            <a:ext cx="1585208" cy="379459"/>
          </a:xfrm>
          <a:prstGeom prst="rect">
            <a:avLst/>
          </a:prstGeom>
        </p:spPr>
      </p:pic>
      <p:sp>
        <p:nvSpPr>
          <p:cNvPr id="2" name="Title 1"/>
          <p:cNvSpPr>
            <a:spLocks noGrp="1"/>
          </p:cNvSpPr>
          <p:nvPr>
            <p:ph type="title"/>
          </p:nvPr>
        </p:nvSpPr>
        <p:spPr>
          <a:xfrm>
            <a:off x="163244" y="-238783"/>
            <a:ext cx="10515600" cy="1325563"/>
          </a:xfrm>
          <a:effectLst>
            <a:outerShdw blurRad="50800" dist="38100" algn="l" rotWithShape="0">
              <a:prstClr val="black">
                <a:alpha val="40000"/>
              </a:prstClr>
            </a:outerShdw>
          </a:effectLst>
        </p:spPr>
        <p:txBody>
          <a:bodyPr>
            <a:normAutofit/>
          </a:bodyPr>
          <a:lstStyle/>
          <a:p>
            <a:r>
              <a:rPr lang="en-US" sz="3600" i="1" dirty="0" smtClean="0">
                <a:solidFill>
                  <a:srgbClr val="2E75B6"/>
                </a:solidFill>
                <a:latin typeface="Helvetica"/>
                <a:cs typeface="Helvetica"/>
              </a:rPr>
              <a:t>Store Audit Imagery</a:t>
            </a:r>
            <a:endParaRPr lang="en-US" sz="3600" i="1" dirty="0">
              <a:solidFill>
                <a:srgbClr val="2E75B6"/>
              </a:solidFill>
              <a:latin typeface="Helvetica"/>
              <a:cs typeface="Helvetica"/>
            </a:endParaRPr>
          </a:p>
        </p:txBody>
      </p:sp>
      <p:pic>
        <p:nvPicPr>
          <p:cNvPr id="11" name="Picture 10" descr="ninja-turtle-soda-display.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73440" y="3556000"/>
            <a:ext cx="3200400" cy="2400300"/>
          </a:xfrm>
          <a:prstGeom prst="rect">
            <a:avLst/>
          </a:prstGeom>
          <a:effectLst>
            <a:outerShdw blurRad="292100" dist="38100" dir="2700000" sx="103000" sy="103000" algn="tl" rotWithShape="0">
              <a:srgbClr val="000000">
                <a:alpha val="43000"/>
              </a:srgbClr>
            </a:outerShdw>
          </a:effectLst>
        </p:spPr>
      </p:pic>
      <p:pic>
        <p:nvPicPr>
          <p:cNvPr id="13" name="Picture 12" descr="Screen Shot 2016-08-08 at 10.34.12 A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4398010" y="4003040"/>
            <a:ext cx="3238618" cy="2397760"/>
          </a:xfrm>
          <a:prstGeom prst="rect">
            <a:avLst/>
          </a:prstGeom>
          <a:effectLst>
            <a:outerShdw blurRad="292100" dist="38100" dir="2700000" sx="103000" sy="103000" algn="tl" rotWithShape="0">
              <a:srgbClr val="000000">
                <a:alpha val="43000"/>
              </a:srgbClr>
            </a:outerShdw>
          </a:effectLst>
        </p:spPr>
      </p:pic>
      <p:pic>
        <p:nvPicPr>
          <p:cNvPr id="14" name="Picture 13" descr="th.jpg"/>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6985318" y="223520"/>
            <a:ext cx="2143125" cy="2857500"/>
          </a:xfrm>
          <a:prstGeom prst="rect">
            <a:avLst/>
          </a:prstGeom>
          <a:effectLst>
            <a:outerShdw blurRad="292100" dist="38100" dir="2700000" sx="103000" sy="103000" algn="tl" rotWithShape="0">
              <a:srgbClr val="000000">
                <a:alpha val="43000"/>
              </a:srgbClr>
            </a:outerShdw>
          </a:effectLst>
        </p:spPr>
      </p:pic>
      <p:pic>
        <p:nvPicPr>
          <p:cNvPr id="15" name="Picture 14" descr="th-2.jp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942023" y="1007745"/>
            <a:ext cx="2809875" cy="1581150"/>
          </a:xfrm>
          <a:prstGeom prst="rect">
            <a:avLst/>
          </a:prstGeom>
          <a:effectLst>
            <a:outerShdw blurRad="288925" dist="38100" dir="2700000" sx="103000" sy="103000" algn="tl" rotWithShape="0">
              <a:srgbClr val="000000">
                <a:alpha val="43000"/>
              </a:srgbClr>
            </a:outerShdw>
          </a:effectLst>
        </p:spPr>
      </p:pic>
      <p:pic>
        <p:nvPicPr>
          <p:cNvPr id="18" name="Picture 17" descr="imgres.jpg"/>
          <p:cNvPicPr>
            <a:picLocks noChangeAspect="1"/>
          </p:cNvPicPr>
          <p:nvPr/>
        </p:nvPicPr>
        <p:blipFill>
          <a:blip r:embed="rId7">
            <a:extLst>
              <a:ext uri="{28A0092B-C50C-407E-A947-70E740481C1C}">
                <a14:useLocalDpi xmlns:a14="http://schemas.microsoft.com/office/drawing/2010/main"/>
              </a:ext>
            </a:extLst>
          </a:blip>
          <a:stretch>
            <a:fillRect/>
          </a:stretch>
        </p:blipFill>
        <p:spPr>
          <a:xfrm>
            <a:off x="9641840" y="711200"/>
            <a:ext cx="1828800" cy="2438400"/>
          </a:xfrm>
          <a:prstGeom prst="rect">
            <a:avLst/>
          </a:prstGeom>
          <a:effectLst>
            <a:outerShdw blurRad="292100" dist="38100" dir="2700000" sx="103000" sy="103000" algn="tl" rotWithShape="0">
              <a:srgbClr val="000000">
                <a:alpha val="43000"/>
              </a:srgbClr>
            </a:outerShdw>
          </a:effectLst>
        </p:spPr>
      </p:pic>
      <p:pic>
        <p:nvPicPr>
          <p:cNvPr id="19" name="Picture 18" descr="images.jpg"/>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426720" y="3041650"/>
            <a:ext cx="3176270" cy="3176270"/>
          </a:xfrm>
          <a:prstGeom prst="rect">
            <a:avLst/>
          </a:prstGeom>
          <a:effectLst>
            <a:outerShdw blurRad="292100" dist="38100" dir="2700000" sx="103000" sy="103000" algn="tl" rotWithShape="0">
              <a:srgbClr val="000000">
                <a:alpha val="43000"/>
              </a:srgbClr>
            </a:outerShdw>
          </a:effectLst>
        </p:spPr>
      </p:pic>
      <p:pic>
        <p:nvPicPr>
          <p:cNvPr id="21" name="Picture 20" descr="images-2.jpg"/>
          <p:cNvPicPr>
            <a:picLocks noChangeAspect="1"/>
          </p:cNvPicPr>
          <p:nvPr/>
        </p:nvPicPr>
        <p:blipFill>
          <a:blip r:embed="rId9">
            <a:extLst>
              <a:ext uri="{28A0092B-C50C-407E-A947-70E740481C1C}">
                <a14:useLocalDpi xmlns:a14="http://schemas.microsoft.com/office/drawing/2010/main"/>
              </a:ext>
            </a:extLst>
          </a:blip>
          <a:stretch>
            <a:fillRect/>
          </a:stretch>
        </p:blipFill>
        <p:spPr>
          <a:xfrm>
            <a:off x="4150360" y="1299210"/>
            <a:ext cx="2387600" cy="1790700"/>
          </a:xfrm>
          <a:prstGeom prst="rect">
            <a:avLst/>
          </a:prstGeom>
          <a:effectLst>
            <a:outerShdw blurRad="292100" dist="38100" dir="2700000" sx="103000" sy="103000" algn="tl" rotWithShape="0">
              <a:srgbClr val="000000">
                <a:alpha val="43000"/>
              </a:srgbClr>
            </a:outerShdw>
          </a:effectLst>
        </p:spPr>
      </p:pic>
      <p:sp>
        <p:nvSpPr>
          <p:cNvPr id="22" name="TextBox 21"/>
          <p:cNvSpPr txBox="1"/>
          <p:nvPr/>
        </p:nvSpPr>
        <p:spPr>
          <a:xfrm>
            <a:off x="4053840" y="3210560"/>
            <a:ext cx="3765161" cy="646331"/>
          </a:xfrm>
          <a:prstGeom prst="rect">
            <a:avLst/>
          </a:prstGeom>
          <a:noFill/>
        </p:spPr>
        <p:txBody>
          <a:bodyPr wrap="none" rtlCol="0">
            <a:spAutoFit/>
          </a:bodyPr>
          <a:lstStyle/>
          <a:p>
            <a:r>
              <a:rPr lang="en-US" dirty="0" smtClean="0"/>
              <a:t>Various in-store promotions built with</a:t>
            </a:r>
            <a:r>
              <a:rPr lang="en-US" sz="1600" dirty="0" smtClean="0"/>
              <a:t> </a:t>
            </a:r>
          </a:p>
          <a:p>
            <a:r>
              <a:rPr lang="en-US" sz="1600" dirty="0" smtClean="0"/>
              <a:t>          </a:t>
            </a:r>
            <a:r>
              <a:rPr lang="en-US" dirty="0" smtClean="0"/>
              <a:t>actual fridgemate packaging.</a:t>
            </a:r>
            <a:endParaRPr lang="en-US" dirty="0"/>
          </a:p>
        </p:txBody>
      </p:sp>
    </p:spTree>
    <p:extLst>
      <p:ext uri="{BB962C8B-B14F-4D97-AF65-F5344CB8AC3E}">
        <p14:creationId xmlns:p14="http://schemas.microsoft.com/office/powerpoint/2010/main" val="2150296530"/>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NI 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72558" y="6280949"/>
            <a:ext cx="1585208" cy="379459"/>
          </a:xfrm>
          <a:prstGeom prst="rect">
            <a:avLst/>
          </a:prstGeom>
        </p:spPr>
      </p:pic>
      <p:sp>
        <p:nvSpPr>
          <p:cNvPr id="2" name="Title 1"/>
          <p:cNvSpPr>
            <a:spLocks noGrp="1"/>
          </p:cNvSpPr>
          <p:nvPr>
            <p:ph type="title"/>
          </p:nvPr>
        </p:nvSpPr>
        <p:spPr>
          <a:xfrm>
            <a:off x="163244" y="-238783"/>
            <a:ext cx="10515600" cy="1325563"/>
          </a:xfrm>
          <a:effectLst>
            <a:outerShdw blurRad="50800" dist="38100" algn="l" rotWithShape="0">
              <a:prstClr val="black">
                <a:alpha val="40000"/>
              </a:prstClr>
            </a:outerShdw>
          </a:effectLst>
        </p:spPr>
        <p:txBody>
          <a:bodyPr>
            <a:normAutofit/>
          </a:bodyPr>
          <a:lstStyle/>
          <a:p>
            <a:r>
              <a:rPr lang="en-US" sz="3600" i="1" dirty="0" smtClean="0">
                <a:solidFill>
                  <a:srgbClr val="2E75B6"/>
                </a:solidFill>
                <a:latin typeface="Helvetica"/>
                <a:cs typeface="Helvetica"/>
              </a:rPr>
              <a:t>Development</a:t>
            </a:r>
            <a:endParaRPr lang="en-US" sz="3600" i="1" dirty="0">
              <a:solidFill>
                <a:srgbClr val="2E75B6"/>
              </a:solidFill>
              <a:latin typeface="Helvetica"/>
              <a:cs typeface="Helvetica"/>
            </a:endParaRPr>
          </a:p>
        </p:txBody>
      </p:sp>
      <p:sp>
        <p:nvSpPr>
          <p:cNvPr id="3" name="TextBox 2"/>
          <p:cNvSpPr txBox="1"/>
          <p:nvPr/>
        </p:nvSpPr>
        <p:spPr>
          <a:xfrm>
            <a:off x="2509521" y="4450080"/>
            <a:ext cx="3058159" cy="1569660"/>
          </a:xfrm>
          <a:prstGeom prst="rect">
            <a:avLst/>
          </a:prstGeom>
          <a:noFill/>
        </p:spPr>
        <p:txBody>
          <a:bodyPr wrap="square" rtlCol="0">
            <a:spAutoFit/>
          </a:bodyPr>
          <a:lstStyle/>
          <a:p>
            <a:r>
              <a:rPr lang="en-US" sz="1600" dirty="0" smtClean="0"/>
              <a:t>Initial 2D &amp; mocked concepts for the Emoji program. Ultimately, Pepsi abandoned its use for the launch and redirected us to develop a structure for the NFL and other seasonal promotions.</a:t>
            </a:r>
            <a:endParaRPr lang="en-US" sz="1600" dirty="0"/>
          </a:p>
        </p:txBody>
      </p:sp>
      <p:cxnSp>
        <p:nvCxnSpPr>
          <p:cNvPr id="6" name="Straight Arrow Connector 5"/>
          <p:cNvCxnSpPr/>
          <p:nvPr/>
        </p:nvCxnSpPr>
        <p:spPr>
          <a:xfrm flipV="1">
            <a:off x="6969760" y="4053840"/>
            <a:ext cx="1107440" cy="57912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pic>
        <p:nvPicPr>
          <p:cNvPr id="11" name="Picture 10" descr="Screen Shot 2016-08-08 at 11.19.25 AM.pn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460740" y="406400"/>
            <a:ext cx="3143958" cy="2987040"/>
          </a:xfrm>
          <a:prstGeom prst="rect">
            <a:avLst/>
          </a:prstGeom>
        </p:spPr>
      </p:pic>
      <p:pic>
        <p:nvPicPr>
          <p:cNvPr id="12" name="Picture 11" descr="Screen Shot 2016-08-08 at 11.20.24 AM.pn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917240" y="3566160"/>
            <a:ext cx="1718057" cy="1280160"/>
          </a:xfrm>
          <a:prstGeom prst="rect">
            <a:avLst/>
          </a:prstGeom>
        </p:spPr>
      </p:pic>
      <p:pic>
        <p:nvPicPr>
          <p:cNvPr id="13" name="Picture 12" descr="IMG_8539.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67361" y="4389121"/>
            <a:ext cx="1883627" cy="1930399"/>
          </a:xfrm>
          <a:prstGeom prst="rect">
            <a:avLst/>
          </a:prstGeom>
        </p:spPr>
      </p:pic>
      <p:pic>
        <p:nvPicPr>
          <p:cNvPr id="14" name="Picture 13" descr="IMG_8667.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5608320" y="3474720"/>
            <a:ext cx="3806613" cy="2854960"/>
          </a:xfrm>
          <a:prstGeom prst="rect">
            <a:avLst/>
          </a:prstGeom>
          <a:effectLst>
            <a:outerShdw blurRad="342900" dist="38100" dir="2700000" sx="103000" sy="103000" algn="tl" rotWithShape="0">
              <a:srgbClr val="000000">
                <a:alpha val="43000"/>
              </a:srgbClr>
            </a:outerShdw>
          </a:effectLst>
        </p:spPr>
      </p:pic>
      <p:pic>
        <p:nvPicPr>
          <p:cNvPr id="7" name="Picture 6" descr="GNC Wall Version full.jpg"/>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457200" y="934232"/>
            <a:ext cx="4531360" cy="3214245"/>
          </a:xfrm>
          <a:prstGeom prst="rect">
            <a:avLst/>
          </a:prstGeom>
        </p:spPr>
      </p:pic>
      <p:pic>
        <p:nvPicPr>
          <p:cNvPr id="9" name="Picture 8" descr="WALL VERSION 2.0 full.jpg"/>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5628133" y="274320"/>
            <a:ext cx="2225547" cy="2833888"/>
          </a:xfrm>
          <a:prstGeom prst="rect">
            <a:avLst/>
          </a:prstGeom>
        </p:spPr>
      </p:pic>
      <p:cxnSp>
        <p:nvCxnSpPr>
          <p:cNvPr id="5" name="Straight Arrow Connector 4"/>
          <p:cNvCxnSpPr/>
          <p:nvPr/>
        </p:nvCxnSpPr>
        <p:spPr>
          <a:xfrm flipV="1">
            <a:off x="10312400" y="4714240"/>
            <a:ext cx="50800" cy="518160"/>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6" name="TextBox 15"/>
          <p:cNvSpPr txBox="1"/>
          <p:nvPr/>
        </p:nvSpPr>
        <p:spPr>
          <a:xfrm>
            <a:off x="9885680" y="5232400"/>
            <a:ext cx="2001520" cy="738664"/>
          </a:xfrm>
          <a:prstGeom prst="rect">
            <a:avLst/>
          </a:prstGeom>
          <a:noFill/>
        </p:spPr>
        <p:txBody>
          <a:bodyPr wrap="square" rtlCol="0">
            <a:spAutoFit/>
          </a:bodyPr>
          <a:lstStyle/>
          <a:p>
            <a:r>
              <a:rPr lang="en-US" sz="1400" dirty="0" smtClean="0"/>
              <a:t>This structure included LED’s in the firework burst.</a:t>
            </a:r>
            <a:endParaRPr lang="en-US" sz="1400" dirty="0"/>
          </a:p>
        </p:txBody>
      </p:sp>
    </p:spTree>
    <p:extLst>
      <p:ext uri="{BB962C8B-B14F-4D97-AF65-F5344CB8AC3E}">
        <p14:creationId xmlns:p14="http://schemas.microsoft.com/office/powerpoint/2010/main" val="1309756794"/>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NI 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72558" y="6280949"/>
            <a:ext cx="1585208" cy="379459"/>
          </a:xfrm>
          <a:prstGeom prst="rect">
            <a:avLst/>
          </a:prstGeom>
        </p:spPr>
      </p:pic>
      <p:sp>
        <p:nvSpPr>
          <p:cNvPr id="2" name="Title 1"/>
          <p:cNvSpPr>
            <a:spLocks noGrp="1"/>
          </p:cNvSpPr>
          <p:nvPr>
            <p:ph type="title"/>
          </p:nvPr>
        </p:nvSpPr>
        <p:spPr>
          <a:xfrm>
            <a:off x="163244" y="-238783"/>
            <a:ext cx="10515600" cy="1325563"/>
          </a:xfrm>
          <a:effectLst>
            <a:outerShdw blurRad="50800" dist="38100" algn="l" rotWithShape="0">
              <a:prstClr val="black">
                <a:alpha val="40000"/>
              </a:prstClr>
            </a:outerShdw>
          </a:effectLst>
        </p:spPr>
        <p:txBody>
          <a:bodyPr>
            <a:normAutofit/>
          </a:bodyPr>
          <a:lstStyle/>
          <a:p>
            <a:r>
              <a:rPr lang="en-US" sz="3600" i="1" dirty="0" smtClean="0">
                <a:solidFill>
                  <a:srgbClr val="2E75B6"/>
                </a:solidFill>
                <a:latin typeface="Helvetica"/>
                <a:cs typeface="Helvetica"/>
              </a:rPr>
              <a:t>Development</a:t>
            </a:r>
            <a:endParaRPr lang="en-US" sz="3600" i="1" dirty="0">
              <a:solidFill>
                <a:srgbClr val="2E75B6"/>
              </a:solidFill>
              <a:latin typeface="Helvetica"/>
              <a:cs typeface="Helvetica"/>
            </a:endParaRPr>
          </a:p>
        </p:txBody>
      </p:sp>
      <p:sp>
        <p:nvSpPr>
          <p:cNvPr id="5" name="TextBox 4"/>
          <p:cNvSpPr txBox="1"/>
          <p:nvPr/>
        </p:nvSpPr>
        <p:spPr>
          <a:xfrm>
            <a:off x="2407920" y="4775200"/>
            <a:ext cx="3850640" cy="830997"/>
          </a:xfrm>
          <a:prstGeom prst="rect">
            <a:avLst/>
          </a:prstGeom>
          <a:noFill/>
        </p:spPr>
        <p:txBody>
          <a:bodyPr wrap="square" rtlCol="0">
            <a:spAutoFit/>
          </a:bodyPr>
          <a:lstStyle/>
          <a:p>
            <a:r>
              <a:rPr lang="en-US" sz="1600" dirty="0" smtClean="0"/>
              <a:t>Design exploration that included a “checkerboard” structure (above) and</a:t>
            </a:r>
          </a:p>
          <a:p>
            <a:r>
              <a:rPr lang="en-US" sz="1600" dirty="0" smtClean="0"/>
              <a:t>styrene “feet” (shown on far right).</a:t>
            </a:r>
            <a:endParaRPr lang="en-US" sz="1600" dirty="0"/>
          </a:p>
        </p:txBody>
      </p:sp>
      <p:pic>
        <p:nvPicPr>
          <p:cNvPr id="7" name="Picture 6" descr="IMG_8231.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8890002" y="1026160"/>
            <a:ext cx="2971096" cy="3352799"/>
          </a:xfrm>
          <a:prstGeom prst="rect">
            <a:avLst/>
          </a:prstGeom>
        </p:spPr>
      </p:pic>
      <p:pic>
        <p:nvPicPr>
          <p:cNvPr id="8" name="Picture 7" descr="46296_PEPSI WALL.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4801" y="1036320"/>
            <a:ext cx="5683332" cy="3454400"/>
          </a:xfrm>
          <a:prstGeom prst="rect">
            <a:avLst/>
          </a:prstGeom>
        </p:spPr>
      </p:pic>
      <p:pic>
        <p:nvPicPr>
          <p:cNvPr id="9" name="Picture 8" descr="NFL wall with shallow feet.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5700487" y="650240"/>
            <a:ext cx="3119604" cy="5039360"/>
          </a:xfrm>
          <a:prstGeom prst="rect">
            <a:avLst/>
          </a:prstGeom>
        </p:spPr>
      </p:pic>
      <p:pic>
        <p:nvPicPr>
          <p:cNvPr id="11" name="Picture 10" descr="IMG_2337.JPG"/>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312420" y="4823460"/>
            <a:ext cx="1739900" cy="1466488"/>
          </a:xfrm>
          <a:prstGeom prst="rect">
            <a:avLst/>
          </a:prstGeom>
          <a:effectLst>
            <a:outerShdw blurRad="317500" dist="38100" dir="2700000" sx="103000" sy="103000" algn="tl" rotWithShape="0">
              <a:srgbClr val="000000">
                <a:alpha val="43000"/>
              </a:srgbClr>
            </a:outerShdw>
          </a:effectLst>
        </p:spPr>
      </p:pic>
      <p:cxnSp>
        <p:nvCxnSpPr>
          <p:cNvPr id="15" name="Straight Arrow Connector 14"/>
          <p:cNvCxnSpPr>
            <a:stCxn id="19" idx="1"/>
          </p:cNvCxnSpPr>
          <p:nvPr/>
        </p:nvCxnSpPr>
        <p:spPr>
          <a:xfrm flipH="1" flipV="1">
            <a:off x="1666240" y="5791201"/>
            <a:ext cx="1818640" cy="341996"/>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9" name="TextBox 18"/>
          <p:cNvSpPr txBox="1"/>
          <p:nvPr/>
        </p:nvSpPr>
        <p:spPr>
          <a:xfrm>
            <a:off x="3484880" y="5963920"/>
            <a:ext cx="6051657" cy="338554"/>
          </a:xfrm>
          <a:prstGeom prst="rect">
            <a:avLst/>
          </a:prstGeom>
          <a:noFill/>
        </p:spPr>
        <p:txBody>
          <a:bodyPr wrap="none" rtlCol="0">
            <a:spAutoFit/>
          </a:bodyPr>
          <a:lstStyle/>
          <a:p>
            <a:r>
              <a:rPr lang="en-US" sz="1600" dirty="0" smtClean="0"/>
              <a:t>Actual “fridgemate” packaging typically utilized in “wall” constructions.</a:t>
            </a:r>
            <a:endParaRPr lang="en-US" sz="1600" dirty="0"/>
          </a:p>
        </p:txBody>
      </p:sp>
    </p:spTree>
    <p:extLst>
      <p:ext uri="{BB962C8B-B14F-4D97-AF65-F5344CB8AC3E}">
        <p14:creationId xmlns:p14="http://schemas.microsoft.com/office/powerpoint/2010/main" val="17780305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descr="GNI 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72558" y="6280949"/>
            <a:ext cx="1585208" cy="379459"/>
          </a:xfrm>
          <a:prstGeom prst="rect">
            <a:avLst/>
          </a:prstGeom>
        </p:spPr>
      </p:pic>
      <p:sp>
        <p:nvSpPr>
          <p:cNvPr id="2" name="Title 1"/>
          <p:cNvSpPr>
            <a:spLocks noGrp="1"/>
          </p:cNvSpPr>
          <p:nvPr>
            <p:ph type="title"/>
          </p:nvPr>
        </p:nvSpPr>
        <p:spPr>
          <a:xfrm>
            <a:off x="163244" y="-238783"/>
            <a:ext cx="10515600" cy="1325563"/>
          </a:xfrm>
          <a:effectLst>
            <a:outerShdw blurRad="50800" dist="38100" algn="l" rotWithShape="0">
              <a:prstClr val="black">
                <a:alpha val="40000"/>
              </a:prstClr>
            </a:outerShdw>
          </a:effectLst>
        </p:spPr>
        <p:txBody>
          <a:bodyPr>
            <a:normAutofit/>
          </a:bodyPr>
          <a:lstStyle/>
          <a:p>
            <a:r>
              <a:rPr lang="en-US" sz="3600" i="1" dirty="0" smtClean="0">
                <a:solidFill>
                  <a:srgbClr val="2E75B6"/>
                </a:solidFill>
                <a:latin typeface="Helvetica"/>
                <a:cs typeface="Helvetica"/>
              </a:rPr>
              <a:t>Solution</a:t>
            </a:r>
            <a:endParaRPr lang="en-US" sz="3600" i="1" dirty="0">
              <a:solidFill>
                <a:srgbClr val="2E75B6"/>
              </a:solidFill>
              <a:latin typeface="Helvetica"/>
              <a:cs typeface="Helvetica"/>
            </a:endParaRPr>
          </a:p>
        </p:txBody>
      </p:sp>
      <p:sp>
        <p:nvSpPr>
          <p:cNvPr id="7" name="TextBox 6"/>
          <p:cNvSpPr txBox="1"/>
          <p:nvPr/>
        </p:nvSpPr>
        <p:spPr>
          <a:xfrm>
            <a:off x="7487920" y="4846320"/>
            <a:ext cx="4155440" cy="830997"/>
          </a:xfrm>
          <a:prstGeom prst="rect">
            <a:avLst/>
          </a:prstGeom>
          <a:noFill/>
        </p:spPr>
        <p:txBody>
          <a:bodyPr wrap="square" rtlCol="0">
            <a:spAutoFit/>
          </a:bodyPr>
          <a:lstStyle/>
          <a:p>
            <a:r>
              <a:rPr lang="en-US" sz="1600" dirty="0" smtClean="0"/>
              <a:t>Wall structure utilizes an “NFL” shield lug on each side</a:t>
            </a:r>
          </a:p>
          <a:p>
            <a:endParaRPr lang="en-US" sz="1600" dirty="0"/>
          </a:p>
        </p:txBody>
      </p:sp>
      <p:pic>
        <p:nvPicPr>
          <p:cNvPr id="3" name="Picture 2" descr="IMG_2329.JPG"/>
          <p:cNvPicPr>
            <a:picLocks noChangeAspect="1"/>
          </p:cNvPicPr>
          <p:nvPr/>
        </p:nvPicPr>
        <p:blipFill>
          <a:blip r:embed="rId3">
            <a:extLst>
              <a:ext uri="{28A0092B-C50C-407E-A947-70E740481C1C}">
                <a14:useLocalDpi xmlns:a14="http://schemas.microsoft.com/office/drawing/2010/main"/>
              </a:ext>
            </a:extLst>
          </a:blip>
          <a:stretch>
            <a:fillRect/>
          </a:stretch>
        </p:blipFill>
        <p:spPr>
          <a:xfrm rot="5400000">
            <a:off x="230293" y="1645926"/>
            <a:ext cx="5391574" cy="4043680"/>
          </a:xfrm>
          <a:prstGeom prst="rect">
            <a:avLst/>
          </a:prstGeom>
          <a:effectLst>
            <a:outerShdw blurRad="342900" dist="38100" dir="2700000" sx="103000" sy="103000" algn="tl" rotWithShape="0">
              <a:srgbClr val="000000">
                <a:alpha val="43000"/>
              </a:srgbClr>
            </a:outerShdw>
          </a:effectLst>
        </p:spPr>
      </p:pic>
      <p:pic>
        <p:nvPicPr>
          <p:cNvPr id="8" name="Picture 7" descr="IMG_2331.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rot="5400000">
            <a:off x="5298442" y="858525"/>
            <a:ext cx="3373118" cy="2529838"/>
          </a:xfrm>
          <a:prstGeom prst="rect">
            <a:avLst/>
          </a:prstGeom>
          <a:effectLst>
            <a:outerShdw blurRad="342900" dist="38100" dir="2700000" sx="103000" sy="103000" algn="tl" rotWithShape="0">
              <a:srgbClr val="000000">
                <a:alpha val="43000"/>
              </a:srgbClr>
            </a:outerShdw>
          </a:effectLst>
        </p:spPr>
      </p:pic>
      <p:pic>
        <p:nvPicPr>
          <p:cNvPr id="9" name="Picture 8" descr="IMG_2332.JPG"/>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rot="5400000">
            <a:off x="8346440" y="858528"/>
            <a:ext cx="3342639" cy="2540000"/>
          </a:xfrm>
          <a:prstGeom prst="rect">
            <a:avLst/>
          </a:prstGeom>
          <a:effectLst>
            <a:outerShdw blurRad="342900" dist="38100" dir="2700000" sx="103000" sy="103000" algn="tl" rotWithShape="0">
              <a:srgbClr val="000000">
                <a:alpha val="43000"/>
              </a:srgbClr>
            </a:outerShdw>
          </a:effectLst>
        </p:spPr>
      </p:pic>
      <p:pic>
        <p:nvPicPr>
          <p:cNvPr id="12" name="Picture 11" descr="Screen Shot 2016-08-08 at 2.30.14 PM.png"/>
          <p:cNvPicPr>
            <a:picLocks noChangeAspect="1"/>
          </p:cNvPicPr>
          <p:nvPr/>
        </p:nvPicPr>
        <p:blipFill>
          <a:blip r:embed="rId6">
            <a:extLst>
              <a:ext uri="{28A0092B-C50C-407E-A947-70E740481C1C}">
                <a14:useLocalDpi xmlns:a14="http://schemas.microsoft.com/office/drawing/2010/main"/>
              </a:ext>
            </a:extLst>
          </a:blip>
          <a:stretch>
            <a:fillRect/>
          </a:stretch>
        </p:blipFill>
        <p:spPr>
          <a:xfrm>
            <a:off x="5455920" y="4200594"/>
            <a:ext cx="1859280" cy="1792346"/>
          </a:xfrm>
          <a:prstGeom prst="rect">
            <a:avLst/>
          </a:prstGeom>
          <a:effectLst>
            <a:outerShdw blurRad="342900" dist="38100" dir="2700000" sx="103000" sy="103000" algn="tl" rotWithShape="0">
              <a:srgbClr val="000000">
                <a:alpha val="43000"/>
              </a:srgbClr>
            </a:outerShdw>
          </a:effectLst>
        </p:spPr>
      </p:pic>
      <p:cxnSp>
        <p:nvCxnSpPr>
          <p:cNvPr id="5" name="Straight Arrow Connector 4"/>
          <p:cNvCxnSpPr/>
          <p:nvPr/>
        </p:nvCxnSpPr>
        <p:spPr>
          <a:xfrm flipV="1">
            <a:off x="9326880" y="1747520"/>
            <a:ext cx="690880" cy="243840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8188960" y="4135120"/>
            <a:ext cx="3116057" cy="338554"/>
          </a:xfrm>
          <a:prstGeom prst="rect">
            <a:avLst/>
          </a:prstGeom>
          <a:noFill/>
        </p:spPr>
        <p:txBody>
          <a:bodyPr wrap="none" rtlCol="0">
            <a:spAutoFit/>
          </a:bodyPr>
          <a:lstStyle/>
          <a:p>
            <a:r>
              <a:rPr lang="en-US" sz="1600" dirty="0" smtClean="0"/>
              <a:t>Dimensional lug tabs into back wall </a:t>
            </a:r>
            <a:endParaRPr lang="en-US" sz="1600" dirty="0"/>
          </a:p>
        </p:txBody>
      </p:sp>
    </p:spTree>
    <p:extLst>
      <p:ext uri="{BB962C8B-B14F-4D97-AF65-F5344CB8AC3E}">
        <p14:creationId xmlns:p14="http://schemas.microsoft.com/office/powerpoint/2010/main" val="3444972829"/>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1792" y="893119"/>
            <a:ext cx="11604448" cy="4351338"/>
          </a:xfrm>
        </p:spPr>
        <p:txBody>
          <a:bodyPr>
            <a:noAutofit/>
          </a:bodyPr>
          <a:lstStyle/>
          <a:p>
            <a:pPr marL="0" indent="0">
              <a:lnSpc>
                <a:spcPct val="100000"/>
              </a:lnSpc>
              <a:buNone/>
            </a:pPr>
            <a:r>
              <a:rPr lang="en-US" sz="2200" b="1" dirty="0"/>
              <a:t>What makes </a:t>
            </a:r>
            <a:r>
              <a:rPr lang="en-US" sz="2200" b="1" dirty="0" smtClean="0"/>
              <a:t>this merchandising solution different?</a:t>
            </a:r>
            <a:r>
              <a:rPr lang="en-US" sz="2200" dirty="0" smtClean="0"/>
              <a:t> This structure is cost effective, versatile and executes safely in minutes vs. the utilization of “live” product packaging. It also creates the ultimate “disruptive” promotional vehicle and a blank slate for unlimited creative layouts that would be impossible to replicate w/ actual product.</a:t>
            </a:r>
          </a:p>
          <a:p>
            <a:pPr marL="0" indent="0">
              <a:lnSpc>
                <a:spcPct val="100000"/>
              </a:lnSpc>
              <a:buNone/>
            </a:pPr>
            <a:r>
              <a:rPr lang="en-US" sz="2400" dirty="0" smtClean="0">
                <a:solidFill>
                  <a:srgbClr val="FF0000"/>
                </a:solidFill>
              </a:rPr>
              <a:t>Most importantly, it’s the first execution of its kind in the POS industry!!!!!</a:t>
            </a:r>
          </a:p>
          <a:p>
            <a:pPr>
              <a:lnSpc>
                <a:spcPct val="100000"/>
              </a:lnSpc>
            </a:pPr>
            <a:r>
              <a:rPr lang="en-US" sz="2200" dirty="0" smtClean="0"/>
              <a:t>Litho mounted corrugate construction (back wall &amp; lugged elements)</a:t>
            </a:r>
          </a:p>
          <a:p>
            <a:pPr>
              <a:lnSpc>
                <a:spcPct val="100000"/>
              </a:lnSpc>
            </a:pPr>
            <a:r>
              <a:rPr lang="en-US" sz="2200" dirty="0" smtClean="0"/>
              <a:t>Display structure assembles in minutes vs. hours for complex builds utilizing “real” product</a:t>
            </a:r>
          </a:p>
          <a:p>
            <a:r>
              <a:rPr lang="en-US" sz="2200" dirty="0" smtClean="0"/>
              <a:t>Safe assembly from the floor – no tools are required</a:t>
            </a:r>
          </a:p>
          <a:p>
            <a:r>
              <a:rPr lang="en-US" sz="2200" dirty="0" smtClean="0"/>
              <a:t>Small footprint (front to back). </a:t>
            </a:r>
          </a:p>
          <a:p>
            <a:r>
              <a:rPr lang="en-US" sz="2200" dirty="0" smtClean="0"/>
              <a:t>Actual product (packaging) creates the needed ballast to support structure</a:t>
            </a:r>
          </a:p>
          <a:p>
            <a:r>
              <a:rPr lang="en-US" sz="2200" dirty="0" smtClean="0"/>
              <a:t>Easily updated w/ new lugs, which extends its in-store life </a:t>
            </a:r>
          </a:p>
          <a:p>
            <a:r>
              <a:rPr lang="en-US" sz="2200" dirty="0" smtClean="0"/>
              <a:t>Overall size: 7’H x 7.5’W x 5”D (lugs on each side add an additional 10” of depth)</a:t>
            </a:r>
            <a:endParaRPr lang="en-US" sz="2200" dirty="0"/>
          </a:p>
        </p:txBody>
      </p:sp>
      <p:sp>
        <p:nvSpPr>
          <p:cNvPr id="4" name="Rectangle 3"/>
          <p:cNvSpPr/>
          <p:nvPr/>
        </p:nvSpPr>
        <p:spPr>
          <a:xfrm>
            <a:off x="214104" y="133208"/>
            <a:ext cx="6514125" cy="646331"/>
          </a:xfrm>
          <a:prstGeom prst="rect">
            <a:avLst/>
          </a:prstGeom>
          <a:effectLst>
            <a:outerShdw blurRad="50800" dist="38100" dir="2700000" algn="tl" rotWithShape="0">
              <a:prstClr val="black">
                <a:alpha val="40000"/>
              </a:prstClr>
            </a:outerShdw>
          </a:effectLst>
        </p:spPr>
        <p:txBody>
          <a:bodyPr wrap="square">
            <a:spAutoFit/>
          </a:bodyPr>
          <a:lstStyle/>
          <a:p>
            <a:r>
              <a:rPr lang="en-US" sz="3600" i="1" dirty="0" smtClean="0">
                <a:solidFill>
                  <a:srgbClr val="2E75B6"/>
                </a:solidFill>
                <a:latin typeface="Helvetica"/>
                <a:cs typeface="Helvetica"/>
              </a:rPr>
              <a:t>Details</a:t>
            </a:r>
            <a:endParaRPr lang="en-US" sz="3600" dirty="0">
              <a:solidFill>
                <a:srgbClr val="2E75B6"/>
              </a:solidFill>
            </a:endParaRPr>
          </a:p>
        </p:txBody>
      </p:sp>
      <p:pic>
        <p:nvPicPr>
          <p:cNvPr id="5" name="Picture 4" descr="GNI 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72558" y="6280949"/>
            <a:ext cx="1585208" cy="379459"/>
          </a:xfrm>
          <a:prstGeom prst="rect">
            <a:avLst/>
          </a:prstGeom>
        </p:spPr>
      </p:pic>
    </p:spTree>
    <p:extLst>
      <p:ext uri="{BB962C8B-B14F-4D97-AF65-F5344CB8AC3E}">
        <p14:creationId xmlns:p14="http://schemas.microsoft.com/office/powerpoint/2010/main" val="291434242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96336" y="1045518"/>
            <a:ext cx="11843264" cy="4908241"/>
          </a:xfrm>
        </p:spPr>
        <p:txBody>
          <a:bodyPr>
            <a:normAutofit/>
          </a:bodyPr>
          <a:lstStyle/>
          <a:p>
            <a:pPr marL="0" indent="0">
              <a:lnSpc>
                <a:spcPct val="80000"/>
              </a:lnSpc>
              <a:buNone/>
            </a:pPr>
            <a:r>
              <a:rPr lang="en-US" sz="2400" b="1" dirty="0" smtClean="0"/>
              <a:t>What is the compelling message:</a:t>
            </a:r>
            <a:r>
              <a:rPr lang="en-US" sz="2400" dirty="0"/>
              <a:t> </a:t>
            </a:r>
            <a:r>
              <a:rPr lang="en-US" sz="2400" dirty="0" smtClean="0"/>
              <a:t>This unit was specifically designed to promote Pepsi and the upcoming football season. The NFL shield is an all encompassing/iconic visual that is easily placed into any region/retailer w/o being team specific. Four Pepsi brands</a:t>
            </a:r>
            <a:r>
              <a:rPr lang="en-US" sz="2400" dirty="0"/>
              <a:t> </a:t>
            </a:r>
            <a:r>
              <a:rPr lang="en-US" sz="2400" dirty="0" smtClean="0"/>
              <a:t>were utilized in the layout to create a powerful and vibrant visual that is hard to miss in the retail setting. </a:t>
            </a:r>
          </a:p>
          <a:p>
            <a:pPr marL="0" indent="0">
              <a:lnSpc>
                <a:spcPct val="80000"/>
              </a:lnSpc>
              <a:buNone/>
            </a:pPr>
            <a:endParaRPr lang="en-US" sz="2400" dirty="0" smtClean="0"/>
          </a:p>
          <a:p>
            <a:pPr marL="0" indent="0">
              <a:lnSpc>
                <a:spcPct val="80000"/>
              </a:lnSpc>
              <a:buNone/>
            </a:pPr>
            <a:r>
              <a:rPr lang="en-US" sz="2400" b="1" dirty="0" smtClean="0"/>
              <a:t>How do the displays command attention</a:t>
            </a:r>
            <a:r>
              <a:rPr lang="en-US" sz="2400" dirty="0" smtClean="0"/>
              <a:t>?  </a:t>
            </a:r>
            <a:r>
              <a:rPr lang="en-US" sz="3200" dirty="0" smtClean="0"/>
              <a:t> SCALE</a:t>
            </a:r>
            <a:r>
              <a:rPr lang="en-US" sz="2400" dirty="0" smtClean="0"/>
              <a:t>. The wall size was specifically configured to fit into any retail setting, plus it is adaptable to an unlimited number of promotions!</a:t>
            </a:r>
          </a:p>
          <a:p>
            <a:pPr marL="0" indent="0">
              <a:lnSpc>
                <a:spcPct val="80000"/>
              </a:lnSpc>
              <a:buNone/>
            </a:pPr>
            <a:endParaRPr lang="en-US" sz="2400" dirty="0" smtClean="0"/>
          </a:p>
          <a:p>
            <a:pPr marL="0" indent="0">
              <a:lnSpc>
                <a:spcPct val="80000"/>
              </a:lnSpc>
              <a:buNone/>
            </a:pPr>
            <a:r>
              <a:rPr lang="en-US" sz="2400" b="1" dirty="0" smtClean="0"/>
              <a:t>Results:  </a:t>
            </a:r>
            <a:r>
              <a:rPr lang="en-US" sz="2400" dirty="0" smtClean="0"/>
              <a:t>Units are just entering retail.  Retailers are exited about this new tool for promoting Pepsi brands and the upcoming NFL season.  A second order has been executed for the Chicago market that showcases the Cubs winning “W” lugged off of the product wall!</a:t>
            </a:r>
            <a:endParaRPr lang="en-US" sz="2600" dirty="0"/>
          </a:p>
        </p:txBody>
      </p:sp>
      <p:sp>
        <p:nvSpPr>
          <p:cNvPr id="4" name="Rectangle 3"/>
          <p:cNvSpPr/>
          <p:nvPr/>
        </p:nvSpPr>
        <p:spPr>
          <a:xfrm>
            <a:off x="214104" y="133208"/>
            <a:ext cx="6514125" cy="646331"/>
          </a:xfrm>
          <a:prstGeom prst="rect">
            <a:avLst/>
          </a:prstGeom>
          <a:effectLst>
            <a:outerShdw blurRad="50800" dist="38100" dir="2700000" algn="tl" rotWithShape="0">
              <a:prstClr val="black">
                <a:alpha val="40000"/>
              </a:prstClr>
            </a:outerShdw>
          </a:effectLst>
        </p:spPr>
        <p:txBody>
          <a:bodyPr wrap="square">
            <a:spAutoFit/>
          </a:bodyPr>
          <a:lstStyle/>
          <a:p>
            <a:r>
              <a:rPr lang="en-US" sz="3600" i="1" dirty="0" smtClean="0">
                <a:solidFill>
                  <a:srgbClr val="2E75B6"/>
                </a:solidFill>
                <a:latin typeface="Helvetica"/>
                <a:cs typeface="Helvetica"/>
              </a:rPr>
              <a:t>Insights</a:t>
            </a:r>
            <a:endParaRPr lang="en-US" sz="3600" dirty="0">
              <a:solidFill>
                <a:srgbClr val="2E75B6"/>
              </a:solidFill>
            </a:endParaRPr>
          </a:p>
        </p:txBody>
      </p:sp>
      <p:pic>
        <p:nvPicPr>
          <p:cNvPr id="5" name="Picture 4" descr="GNI 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72558" y="6280949"/>
            <a:ext cx="1585208" cy="379459"/>
          </a:xfrm>
          <a:prstGeom prst="rect">
            <a:avLst/>
          </a:prstGeom>
        </p:spPr>
      </p:pic>
    </p:spTree>
    <p:extLst>
      <p:ext uri="{BB962C8B-B14F-4D97-AF65-F5344CB8AC3E}">
        <p14:creationId xmlns:p14="http://schemas.microsoft.com/office/powerpoint/2010/main" val="248741788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96112" y="965347"/>
            <a:ext cx="10723728" cy="4351338"/>
          </a:xfrm>
        </p:spPr>
        <p:txBody>
          <a:bodyPr>
            <a:normAutofit/>
          </a:bodyPr>
          <a:lstStyle/>
          <a:p>
            <a:pPr marL="0" indent="0">
              <a:lnSpc>
                <a:spcPct val="80000"/>
              </a:lnSpc>
              <a:buNone/>
            </a:pPr>
            <a:r>
              <a:rPr lang="en-US" sz="2600" b="1" dirty="0" smtClean="0"/>
              <a:t>What is the lifespan of the in-store promotion:  </a:t>
            </a:r>
            <a:r>
              <a:rPr lang="en-US" sz="2600" dirty="0" smtClean="0"/>
              <a:t>Up to 6 - 8 months (designed to be updated multiple times with other thematic/seasonal lugs).</a:t>
            </a:r>
          </a:p>
          <a:p>
            <a:pPr marL="0" indent="0">
              <a:lnSpc>
                <a:spcPct val="80000"/>
              </a:lnSpc>
              <a:buNone/>
            </a:pPr>
            <a:endParaRPr lang="en-US" sz="2600" dirty="0"/>
          </a:p>
          <a:p>
            <a:pPr marL="0" indent="0">
              <a:buNone/>
            </a:pPr>
            <a:r>
              <a:rPr lang="en-US" sz="2400" b="1" dirty="0" smtClean="0"/>
              <a:t>Note</a:t>
            </a:r>
            <a:r>
              <a:rPr lang="en-US" sz="2400" dirty="0" smtClean="0"/>
              <a:t>: Soft drinks have a </a:t>
            </a:r>
            <a:r>
              <a:rPr lang="en-US" sz="2400" dirty="0"/>
              <a:t>relatively short shelf life. Changes in taste and carbonation can occur after </a:t>
            </a:r>
            <a:r>
              <a:rPr lang="en-US" sz="2400" dirty="0" smtClean="0"/>
              <a:t>12 </a:t>
            </a:r>
            <a:r>
              <a:rPr lang="en-US" sz="2400" dirty="0"/>
              <a:t>weeks.  P</a:t>
            </a:r>
            <a:r>
              <a:rPr lang="en-US" sz="2400" dirty="0" smtClean="0"/>
              <a:t>roducts </a:t>
            </a:r>
            <a:r>
              <a:rPr lang="en-US" sz="2400" dirty="0"/>
              <a:t>utilized </a:t>
            </a:r>
            <a:r>
              <a:rPr lang="en-US" sz="2400" dirty="0" smtClean="0"/>
              <a:t>in </a:t>
            </a:r>
            <a:r>
              <a:rPr lang="en-US" sz="2400" dirty="0"/>
              <a:t>long promotions </a:t>
            </a:r>
            <a:r>
              <a:rPr lang="en-US" sz="2400" dirty="0" smtClean="0"/>
              <a:t>are </a:t>
            </a:r>
            <a:r>
              <a:rPr lang="en-US" sz="2400" dirty="0"/>
              <a:t>discarded.  </a:t>
            </a:r>
            <a:r>
              <a:rPr lang="en-US" sz="2400" dirty="0" smtClean="0"/>
              <a:t>Our 3D wall solution </a:t>
            </a:r>
            <a:r>
              <a:rPr lang="en-US" sz="2400" dirty="0"/>
              <a:t>eliminates this issue.</a:t>
            </a:r>
          </a:p>
          <a:p>
            <a:pPr marL="0" indent="0">
              <a:buNone/>
            </a:pPr>
            <a:endParaRPr lang="en-US" sz="2600" b="1" dirty="0" smtClean="0"/>
          </a:p>
          <a:p>
            <a:pPr marL="0" indent="0">
              <a:lnSpc>
                <a:spcPct val="80000"/>
              </a:lnSpc>
              <a:buNone/>
            </a:pPr>
            <a:r>
              <a:rPr lang="en-US" sz="2600" b="1" dirty="0" smtClean="0"/>
              <a:t>Production Quantities: </a:t>
            </a:r>
            <a:r>
              <a:rPr lang="en-US" sz="2600" dirty="0" smtClean="0"/>
              <a:t>1000 “NFL” units.  200 additional units were produced for the Chicago market (utilizing a “W” lug). </a:t>
            </a:r>
            <a:endParaRPr lang="en-US" sz="2600" dirty="0"/>
          </a:p>
          <a:p>
            <a:pPr marL="0" indent="0">
              <a:lnSpc>
                <a:spcPct val="70000"/>
              </a:lnSpc>
              <a:buNone/>
            </a:pPr>
            <a:r>
              <a:rPr lang="en-US" sz="2600" dirty="0" smtClean="0"/>
              <a:t>   </a:t>
            </a:r>
            <a:endParaRPr lang="en-US" sz="2600" b="1" dirty="0" smtClean="0"/>
          </a:p>
          <a:p>
            <a:pPr marL="0" indent="0">
              <a:lnSpc>
                <a:spcPct val="70000"/>
              </a:lnSpc>
              <a:buNone/>
            </a:pPr>
            <a:endParaRPr lang="en-US" sz="2600" b="1" dirty="0"/>
          </a:p>
          <a:p>
            <a:pPr marL="0" indent="0">
              <a:lnSpc>
                <a:spcPct val="70000"/>
              </a:lnSpc>
              <a:buNone/>
            </a:pPr>
            <a:endParaRPr lang="en-US" sz="2600" dirty="0"/>
          </a:p>
          <a:p>
            <a:pPr marL="0" indent="0">
              <a:lnSpc>
                <a:spcPct val="70000"/>
              </a:lnSpc>
              <a:buNone/>
            </a:pPr>
            <a:endParaRPr lang="en-US" sz="2600" dirty="0" smtClean="0"/>
          </a:p>
          <a:p>
            <a:pPr marL="0" indent="0">
              <a:lnSpc>
                <a:spcPct val="70000"/>
              </a:lnSpc>
              <a:buNone/>
            </a:pPr>
            <a:endParaRPr lang="en-US" sz="2600" dirty="0"/>
          </a:p>
        </p:txBody>
      </p:sp>
      <p:sp>
        <p:nvSpPr>
          <p:cNvPr id="4" name="Rectangle 3"/>
          <p:cNvSpPr/>
          <p:nvPr/>
        </p:nvSpPr>
        <p:spPr>
          <a:xfrm>
            <a:off x="214104" y="133208"/>
            <a:ext cx="6514125" cy="646331"/>
          </a:xfrm>
          <a:prstGeom prst="rect">
            <a:avLst/>
          </a:prstGeom>
          <a:effectLst>
            <a:outerShdw blurRad="50800" dist="38100" dir="2700000" algn="tl" rotWithShape="0">
              <a:prstClr val="black">
                <a:alpha val="40000"/>
              </a:prstClr>
            </a:outerShdw>
          </a:effectLst>
        </p:spPr>
        <p:txBody>
          <a:bodyPr wrap="square">
            <a:spAutoFit/>
          </a:bodyPr>
          <a:lstStyle/>
          <a:p>
            <a:r>
              <a:rPr lang="en-US" sz="3600" i="1" dirty="0" smtClean="0">
                <a:solidFill>
                  <a:srgbClr val="2E75B6"/>
                </a:solidFill>
                <a:latin typeface="Helvetica"/>
                <a:cs typeface="Helvetica"/>
              </a:rPr>
              <a:t>Instore Lifespan &amp; Quantity</a:t>
            </a:r>
            <a:endParaRPr lang="en-US" sz="3600" dirty="0">
              <a:solidFill>
                <a:srgbClr val="2E75B6"/>
              </a:solidFill>
            </a:endParaRPr>
          </a:p>
        </p:txBody>
      </p:sp>
      <p:pic>
        <p:nvPicPr>
          <p:cNvPr id="5" name="Picture 4" descr="GNI Logo.pn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10272558" y="6280949"/>
            <a:ext cx="1585208" cy="379459"/>
          </a:xfrm>
          <a:prstGeom prst="rect">
            <a:avLst/>
          </a:prstGeom>
        </p:spPr>
      </p:pic>
      <p:pic>
        <p:nvPicPr>
          <p:cNvPr id="2" name="Picture 1" descr="W head on.jpg"/>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962904" y="4602479"/>
            <a:ext cx="1780014" cy="1696721"/>
          </a:xfrm>
          <a:prstGeom prst="rect">
            <a:avLst/>
          </a:prstGeom>
        </p:spPr>
      </p:pic>
      <p:pic>
        <p:nvPicPr>
          <p:cNvPr id="6" name="Picture 5" descr="nfl head on.jpg"/>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973068" y="4636008"/>
            <a:ext cx="1736852" cy="1649453"/>
          </a:xfrm>
          <a:prstGeom prst="rect">
            <a:avLst/>
          </a:prstGeom>
        </p:spPr>
      </p:pic>
    </p:spTree>
    <p:extLst>
      <p:ext uri="{BB962C8B-B14F-4D97-AF65-F5344CB8AC3E}">
        <p14:creationId xmlns:p14="http://schemas.microsoft.com/office/powerpoint/2010/main" val="187586566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3473</TotalTime>
  <Words>758</Words>
  <Application>Microsoft Macintosh PowerPoint</Application>
  <PresentationFormat>Custom</PresentationFormat>
  <Paragraphs>48</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PowerPoint Presentation</vt:lpstr>
      <vt:lpstr>Objective/Solution</vt:lpstr>
      <vt:lpstr>Store Audit Imagery</vt:lpstr>
      <vt:lpstr>Development</vt:lpstr>
      <vt:lpstr>Development</vt:lpstr>
      <vt:lpstr>Solution</vt:lpstr>
      <vt:lpstr>PowerPoint Presentation</vt:lpstr>
      <vt:lpstr>PowerPoint Presentation</vt:lpstr>
      <vt:lpstr>PowerPoint Presentation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Logitech Staples Canada PC Gaming and Color Collection Half Pallets</dc:title>
  <dc:creator>Foster, David</dc:creator>
  <cp:lastModifiedBy>jmahnke</cp:lastModifiedBy>
  <cp:revision>315</cp:revision>
  <dcterms:created xsi:type="dcterms:W3CDTF">2016-01-12T15:41:17Z</dcterms:created>
  <dcterms:modified xsi:type="dcterms:W3CDTF">2016-08-10T15:03:26Z</dcterms:modified>
</cp:coreProperties>
</file>